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  <p:sldMasterId id="2147483750" r:id="rId2"/>
    <p:sldMasterId id="2147483787" r:id="rId3"/>
  </p:sldMasterIdLst>
  <p:notesMasterIdLst>
    <p:notesMasterId r:id="rId25"/>
  </p:notesMasterIdLst>
  <p:handoutMasterIdLst>
    <p:handoutMasterId r:id="rId26"/>
  </p:handoutMasterIdLst>
  <p:sldIdLst>
    <p:sldId id="264" r:id="rId4"/>
    <p:sldId id="286" r:id="rId5"/>
    <p:sldId id="284" r:id="rId6"/>
    <p:sldId id="530" r:id="rId7"/>
    <p:sldId id="531" r:id="rId8"/>
    <p:sldId id="532" r:id="rId9"/>
    <p:sldId id="533" r:id="rId10"/>
    <p:sldId id="535" r:id="rId11"/>
    <p:sldId id="534" r:id="rId12"/>
    <p:sldId id="518" r:id="rId13"/>
    <p:sldId id="364" r:id="rId14"/>
    <p:sldId id="536" r:id="rId15"/>
    <p:sldId id="537" r:id="rId16"/>
    <p:sldId id="541" r:id="rId17"/>
    <p:sldId id="542" r:id="rId18"/>
    <p:sldId id="543" r:id="rId19"/>
    <p:sldId id="544" r:id="rId20"/>
    <p:sldId id="545" r:id="rId21"/>
    <p:sldId id="546" r:id="rId22"/>
    <p:sldId id="547" r:id="rId23"/>
    <p:sldId id="548" r:id="rId24"/>
  </p:sldIdLst>
  <p:sldSz cx="9144000" cy="6858000" type="screen4x3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F4667E44-95E4-46F7-9EA9-1E386DFE3F5E}">
          <p14:sldIdLst>
            <p14:sldId id="264"/>
            <p14:sldId id="286"/>
            <p14:sldId id="284"/>
            <p14:sldId id="530"/>
            <p14:sldId id="531"/>
            <p14:sldId id="532"/>
            <p14:sldId id="533"/>
            <p14:sldId id="535"/>
            <p14:sldId id="534"/>
            <p14:sldId id="518"/>
            <p14:sldId id="364"/>
            <p14:sldId id="536"/>
            <p14:sldId id="537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328C"/>
    <a:srgbClr val="282828"/>
    <a:srgbClr val="4F81BD"/>
    <a:srgbClr val="555555"/>
    <a:srgbClr val="F9F9F9"/>
    <a:srgbClr val="565656"/>
    <a:srgbClr val="F14E05"/>
    <a:srgbClr val="ED6D02"/>
    <a:srgbClr val="CFF5E8"/>
    <a:srgbClr val="1258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淺色樣式 2 - 輔色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9" autoAdjust="0"/>
    <p:restoredTop sz="92086" autoAdjust="0"/>
  </p:normalViewPr>
  <p:slideViewPr>
    <p:cSldViewPr snapToGrid="0">
      <p:cViewPr varScale="1">
        <p:scale>
          <a:sx n="69" d="100"/>
          <a:sy n="69" d="100"/>
        </p:scale>
        <p:origin x="1032" y="28"/>
      </p:cViewPr>
      <p:guideLst>
        <p:guide orient="horz" pos="2137"/>
        <p:guide pos="28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-33012"/>
    </p:cViewPr>
  </p:sorterViewPr>
  <p:notesViewPr>
    <p:cSldViewPr snapToGrid="0">
      <p:cViewPr>
        <p:scale>
          <a:sx n="66" d="100"/>
          <a:sy n="66" d="100"/>
        </p:scale>
        <p:origin x="2640" y="-2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DD224-D939-4B44-875C-A4EC50285531}" type="datetimeFigureOut">
              <a:rPr lang="zh-TW" altLang="en-US" smtClean="0"/>
              <a:t>2021/5/16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C8193-3807-4794-BEF3-78E522581A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278070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7C9806-90C0-4409-BDE3-A766FC11F9DB}" type="datetimeFigureOut">
              <a:rPr lang="zh-TW" altLang="en-US" smtClean="0"/>
              <a:t>2021/5/16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68400" y="1243013"/>
            <a:ext cx="447040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56761C3-2E29-49A1-9070-4233E1A1973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744736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28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8929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5469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居家修繕</a:t>
            </a:r>
            <a:r>
              <a:rPr lang="en-US" altLang="zh-TW" dirty="0" smtClean="0"/>
              <a:t>(=DIY)</a:t>
            </a:r>
            <a:r>
              <a:rPr lang="zh-TW" altLang="en-US" dirty="0" smtClean="0"/>
              <a:t>：特力屋、</a:t>
            </a:r>
            <a:r>
              <a:rPr lang="en-US" altLang="zh-TW" dirty="0" smtClean="0"/>
              <a:t>HOMEBOX</a:t>
            </a:r>
          </a:p>
          <a:p>
            <a:r>
              <a:rPr lang="zh-TW" altLang="en-US" dirty="0" smtClean="0"/>
              <a:t>家居家飾</a:t>
            </a:r>
            <a:r>
              <a:rPr lang="en-US" altLang="zh-TW" dirty="0" smtClean="0"/>
              <a:t>(=</a:t>
            </a:r>
            <a:r>
              <a:rPr lang="zh-TW" altLang="en-US" dirty="0" smtClean="0"/>
              <a:t>傢俱家飾</a:t>
            </a:r>
            <a:r>
              <a:rPr lang="en-US" altLang="zh-TW" dirty="0" smtClean="0"/>
              <a:t>)</a:t>
            </a:r>
            <a:r>
              <a:rPr lang="zh-TW" altLang="en-US" dirty="0" smtClean="0"/>
              <a:t>：詩肯柚木、歐德傢俱、宜得利、</a:t>
            </a:r>
            <a:r>
              <a:rPr lang="en-US" altLang="zh-TW" dirty="0" smtClean="0"/>
              <a:t>HOLA</a:t>
            </a:r>
            <a:r>
              <a:rPr lang="zh-TW" altLang="en-US" dirty="0" smtClean="0"/>
              <a:t>、</a:t>
            </a:r>
            <a:r>
              <a:rPr lang="en-US" altLang="zh-TW" dirty="0" smtClean="0"/>
              <a:t>hoi!</a:t>
            </a:r>
            <a:r>
              <a:rPr lang="zh-TW" altLang="en-US" dirty="0" smtClean="0"/>
              <a:t>、</a:t>
            </a:r>
            <a:r>
              <a:rPr lang="en-US" altLang="zh-TW" dirty="0" smtClean="0"/>
              <a:t>HOLA</a:t>
            </a:r>
            <a:r>
              <a:rPr lang="zh-TW" altLang="en-US" dirty="0" smtClean="0"/>
              <a:t> </a:t>
            </a:r>
            <a:r>
              <a:rPr lang="en-US" altLang="zh-TW" dirty="0" smtClean="0"/>
              <a:t>CASA</a:t>
            </a:r>
            <a:r>
              <a:rPr lang="zh-TW" altLang="en-US" dirty="0" smtClean="0"/>
              <a:t>、優渥實木、三商美福、</a:t>
            </a:r>
            <a:r>
              <a:rPr lang="en-US" altLang="zh-TW" dirty="0" err="1" smtClean="0"/>
              <a:t>PiiN</a:t>
            </a:r>
            <a:r>
              <a:rPr lang="zh-TW" altLang="en-US" dirty="0" smtClean="0"/>
              <a:t>品東西、歐肯系統傢具、</a:t>
            </a:r>
            <a:r>
              <a:rPr lang="en-US" altLang="zh-TW" dirty="0" smtClean="0"/>
              <a:t>HOLA</a:t>
            </a:r>
            <a:r>
              <a:rPr lang="zh-TW" altLang="en-US" dirty="0" smtClean="0"/>
              <a:t> </a:t>
            </a:r>
            <a:r>
              <a:rPr lang="en-US" altLang="zh-TW" dirty="0" smtClean="0"/>
              <a:t>Petite</a:t>
            </a:r>
            <a:r>
              <a:rPr lang="zh-TW" altLang="en-US" dirty="0" smtClean="0"/>
              <a:t>、</a:t>
            </a:r>
            <a:r>
              <a:rPr lang="en-US" altLang="zh-TW" dirty="0" smtClean="0"/>
              <a:t>IKEA</a:t>
            </a:r>
            <a:r>
              <a:rPr lang="zh-TW" altLang="en-US" dirty="0" smtClean="0"/>
              <a:t>、哥德廚具</a:t>
            </a:r>
            <a:endParaRPr lang="en-US" altLang="zh-TW" dirty="0" smtClean="0"/>
          </a:p>
          <a:p>
            <a:r>
              <a:rPr lang="zh-TW" altLang="en-US" dirty="0" smtClean="0"/>
              <a:t>生活雜貨：小北百貨、生活工場、大創百貨、無印良品、台隆手創館、</a:t>
            </a:r>
            <a:r>
              <a:rPr lang="en-US" altLang="zh-TW" dirty="0" err="1" smtClean="0"/>
              <a:t>iColor</a:t>
            </a:r>
            <a:r>
              <a:rPr lang="en-US" altLang="zh-TW" dirty="0" smtClean="0"/>
              <a:t>(</a:t>
            </a:r>
            <a:r>
              <a:rPr lang="zh-TW" altLang="en-US" dirty="0" smtClean="0"/>
              <a:t>原彩遊館</a:t>
            </a:r>
            <a:r>
              <a:rPr lang="en-US" altLang="zh-TW" dirty="0" smtClean="0"/>
              <a:t>)</a:t>
            </a:r>
            <a:r>
              <a:rPr lang="zh-TW" altLang="en-US" dirty="0" smtClean="0"/>
              <a:t>、金興發、全方位食品五金百貨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465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85800" y="635000"/>
            <a:ext cx="7772400" cy="2197100"/>
          </a:xfrm>
        </p:spPr>
        <p:txBody>
          <a:bodyPr anchor="ctr"/>
          <a:lstStyle>
            <a:lvl1pPr algn="ctr">
              <a:lnSpc>
                <a:spcPct val="130000"/>
              </a:lnSpc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Click to edit Master title </a:t>
            </a:r>
            <a:r>
              <a:rPr lang="en-US" altLang="zh-TW" dirty="0" smtClean="0"/>
              <a:t>style</a:t>
            </a:r>
            <a:endParaRPr lang="en-US" altLang="zh-TW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371600" y="3270250"/>
            <a:ext cx="6400800" cy="2209800"/>
          </a:xfrm>
        </p:spPr>
        <p:txBody>
          <a:bodyPr anchor="b"/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 typeface="Wingdings" pitchFamily="2" charset="2"/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 smtClean="0"/>
              <a:t>Click </a:t>
            </a:r>
            <a:r>
              <a:rPr lang="en-US" altLang="zh-TW" dirty="0"/>
              <a:t>to edit Master subtitle style</a:t>
            </a:r>
          </a:p>
        </p:txBody>
      </p:sp>
      <p:sp>
        <p:nvSpPr>
          <p:cNvPr id="7176" name="Rectangle 8"/>
          <p:cNvSpPr>
            <a:spLocks noChangeArrowheads="1"/>
          </p:cNvSpPr>
          <p:nvPr userDrawn="1"/>
        </p:nvSpPr>
        <p:spPr bwMode="auto">
          <a:xfrm>
            <a:off x="228600" y="2889250"/>
            <a:ext cx="2870200" cy="2016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sp>
        <p:nvSpPr>
          <p:cNvPr id="7177" name="Rectangle 9"/>
          <p:cNvSpPr>
            <a:spLocks noChangeArrowheads="1"/>
          </p:cNvSpPr>
          <p:nvPr userDrawn="1"/>
        </p:nvSpPr>
        <p:spPr bwMode="auto">
          <a:xfrm>
            <a:off x="3098800" y="2889250"/>
            <a:ext cx="2870200" cy="201613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sp>
        <p:nvSpPr>
          <p:cNvPr id="7178" name="Rectangle 10"/>
          <p:cNvSpPr>
            <a:spLocks noChangeArrowheads="1"/>
          </p:cNvSpPr>
          <p:nvPr userDrawn="1"/>
        </p:nvSpPr>
        <p:spPr bwMode="auto">
          <a:xfrm>
            <a:off x="5969000" y="2889250"/>
            <a:ext cx="2870200" cy="201613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46055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>
              <a:lnSpc>
                <a:spcPct val="110000"/>
              </a:lnSpc>
              <a:buClr>
                <a:schemeClr val="tx1">
                  <a:lumMod val="75000"/>
                  <a:lumOff val="25000"/>
                </a:schemeClr>
              </a:buClr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>
              <a:lnSpc>
                <a:spcPct val="110000"/>
              </a:lnSpc>
              <a:buClr>
                <a:schemeClr val="tx1">
                  <a:lumMod val="75000"/>
                  <a:lumOff val="25000"/>
                </a:schemeClr>
              </a:buClr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</p:txBody>
      </p:sp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457200" y="367638"/>
            <a:ext cx="8229600" cy="603913"/>
          </a:xfrm>
        </p:spPr>
        <p:txBody>
          <a:bodyPr/>
          <a:lstStyle>
            <a:lvl1pPr>
              <a:defRPr sz="2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8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3416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 bwMode="auto">
          <a:xfrm>
            <a:off x="457200" y="532263"/>
            <a:ext cx="8372901" cy="73697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6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650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 bwMode="auto">
          <a:xfrm>
            <a:off x="457200" y="532263"/>
            <a:ext cx="8372901" cy="73697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ctr"/>
          <a:lstStyle>
            <a:lvl1pPr algn="l">
              <a:defRPr sz="2000" b="1"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9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 dirty="0"/>
          </a:p>
        </p:txBody>
      </p:sp>
      <p:sp>
        <p:nvSpPr>
          <p:cNvPr id="10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7672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3342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334963"/>
            <a:ext cx="8229600" cy="636588"/>
          </a:xfrm>
        </p:spPr>
        <p:txBody>
          <a:bodyPr/>
          <a:lstStyle>
            <a:lvl1pPr>
              <a:defRPr sz="2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1pPr>
            <a:lvl2pPr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2pPr>
            <a:lvl3pPr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3pPr>
            <a:lvl4pP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4pPr>
            <a:lvl5pP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284676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40214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21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34962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87450"/>
            <a:ext cx="8229600" cy="521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ectangle 7"/>
          <p:cNvSpPr>
            <a:spLocks noChangeArrowheads="1"/>
          </p:cNvSpPr>
          <p:nvPr userDrawn="1"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5" name="Rectangle 9"/>
          <p:cNvSpPr>
            <a:spLocks noChangeArrowheads="1"/>
          </p:cNvSpPr>
          <p:nvPr userDrawn="1"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6" name="Rectangle 10"/>
          <p:cNvSpPr>
            <a:spLocks noChangeArrowheads="1"/>
          </p:cNvSpPr>
          <p:nvPr userDrawn="1"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8738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688" r:id="rId2"/>
    <p:sldLayoutId id="2147483745" r:id="rId3"/>
    <p:sldLayoutId id="2147483746" r:id="rId4"/>
    <p:sldLayoutId id="2147483790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600" b="1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2pPr>
      <a:lvl3pPr marL="1143000" indent="-2286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3pPr>
      <a:lvl4pPr marL="1600200" indent="-228600" algn="l" rtl="0" fontAlgn="base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89119"/>
            <a:ext cx="8229600" cy="5338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z="1800" dirty="0"/>
              <a:t> </a:t>
            </a:r>
            <a:r>
              <a:rPr lang="en-US" altLang="zh-TW" dirty="0"/>
              <a:t>Click to edit Master text styles</a:t>
            </a:r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</a:p>
        </p:txBody>
      </p:sp>
      <p:sp>
        <p:nvSpPr>
          <p:cNvPr id="6151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6666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rgbClr val="666600"/>
            </a:solidFill>
            <a:round/>
            <a:headEnd/>
            <a:tailEnd/>
          </a:ln>
          <a:effectLst/>
        </p:spPr>
        <p:txBody>
          <a:bodyPr/>
          <a:lstStyle/>
          <a:p>
            <a:pPr eaLnBrk="0" hangingPunct="0">
              <a:spcBef>
                <a:spcPct val="0"/>
              </a:spcBef>
              <a:defRPr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3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CCCC6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9999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3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985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89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4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n-cs"/>
        </a:defRPr>
      </a:lvl1pPr>
      <a:lvl2pPr marL="742950" indent="-285750" algn="l" rtl="0" eaLnBrk="0" fontAlgn="base" hangingPunct="0"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18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2pPr>
      <a:lvl3pPr marL="1143000" indent="-228600" algn="l" rtl="0" eaLnBrk="0" fontAlgn="base" hangingPunct="0"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18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4pPr>
      <a:lvl5pPr marL="2057400" indent="-228600" algn="l" rtl="0" eaLnBrk="0" fontAlgn="base" hangingPunct="0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34962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87450"/>
            <a:ext cx="8229600" cy="521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</p:txBody>
      </p:sp>
      <p:sp>
        <p:nvSpPr>
          <p:cNvPr id="6151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53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5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600" b="1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2pPr>
      <a:lvl3pPr marL="1143000" indent="-2286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3pPr>
      <a:lvl4pPr marL="1600200" indent="-228600" algn="l" rtl="0" fontAlgn="base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新店房價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altLang="zh-TW" dirty="0" smtClean="0"/>
              <a:t>Group CRM</a:t>
            </a:r>
          </a:p>
          <a:p>
            <a:r>
              <a:rPr lang="en-US" altLang="zh-TW" dirty="0" smtClean="0"/>
              <a:t>2021/05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200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微軟正黑體" pitchFamily="34" charset="-120"/>
              </a:rPr>
              <a:t>二</a:t>
            </a:r>
            <a:r>
              <a:rPr lang="zh-TW" altLang="en-US" dirty="0" smtClean="0">
                <a:latin typeface="微軟正黑體" pitchFamily="34" charset="-120"/>
              </a:rPr>
              <a:t>、</a:t>
            </a:r>
            <a:r>
              <a:rPr lang="en-US" altLang="zh-TW" dirty="0" smtClean="0">
                <a:latin typeface="微軟正黑體" pitchFamily="34" charset="-120"/>
              </a:rPr>
              <a:t>GIS</a:t>
            </a:r>
            <a:r>
              <a:rPr lang="zh-TW" altLang="en-US" dirty="0" smtClean="0">
                <a:latin typeface="微軟正黑體" pitchFamily="34" charset="-120"/>
              </a:rPr>
              <a:t>分析與新店概述</a:t>
            </a:r>
            <a:endParaRPr lang="zh-TW" alt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075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341150"/>
            <a:ext cx="8229600" cy="63658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zh-TW" altLang="en-US" sz="2600" dirty="0" smtClean="0"/>
              <a:t>新店概述</a:t>
            </a:r>
            <a:endParaRPr lang="zh-TW" altLang="en-US" sz="2600" dirty="0"/>
          </a:p>
        </p:txBody>
      </p:sp>
      <p:sp>
        <p:nvSpPr>
          <p:cNvPr id="23" name="內容版面配置區 22"/>
          <p:cNvSpPr>
            <a:spLocks noGrp="1"/>
          </p:cNvSpPr>
          <p:nvPr>
            <p:ph idx="1"/>
          </p:nvPr>
        </p:nvSpPr>
        <p:spPr>
          <a:xfrm>
            <a:off x="526473" y="1089119"/>
            <a:ext cx="4442691" cy="5338668"/>
          </a:xfrm>
        </p:spPr>
        <p:txBody>
          <a:bodyPr/>
          <a:lstStyle/>
          <a:p>
            <a:pPr>
              <a:lnSpc>
                <a:spcPct val="130000"/>
              </a:lnSpc>
              <a:spcBef>
                <a:spcPts val="648"/>
              </a:spcBef>
              <a:buSzPct val="80000"/>
              <a:buFont typeface="Wingdings" panose="05000000000000000000" pitchFamily="2" charset="2"/>
              <a:buChar char="p"/>
            </a:pPr>
            <a:endParaRPr lang="zh-TW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11</a:t>
            </a:fld>
            <a:endParaRPr lang="zh-TW" altLang="en-US" dirty="0"/>
          </a:p>
        </p:txBody>
      </p:sp>
      <p:grpSp>
        <p:nvGrpSpPr>
          <p:cNvPr id="25" name="群組 24"/>
          <p:cNvGrpSpPr>
            <a:grpSpLocks noChangeAspect="1"/>
          </p:cNvGrpSpPr>
          <p:nvPr/>
        </p:nvGrpSpPr>
        <p:grpSpPr>
          <a:xfrm>
            <a:off x="1859446" y="1371045"/>
            <a:ext cx="5434088" cy="5076000"/>
            <a:chOff x="1115715" y="1903824"/>
            <a:chExt cx="5164310" cy="4824000"/>
          </a:xfrm>
        </p:grpSpPr>
        <p:pic>
          <p:nvPicPr>
            <p:cNvPr id="20" name="圖片 19"/>
            <p:cNvPicPr>
              <a:picLocks noChangeAspect="1"/>
            </p:cNvPicPr>
            <p:nvPr/>
          </p:nvPicPr>
          <p:blipFill rotWithShape="1">
            <a:blip r:embed="rId3"/>
            <a:srcRect r="13514"/>
            <a:stretch/>
          </p:blipFill>
          <p:spPr>
            <a:xfrm>
              <a:off x="1115715" y="1903824"/>
              <a:ext cx="5155776" cy="4824000"/>
            </a:xfrm>
            <a:prstGeom prst="rect">
              <a:avLst/>
            </a:prstGeom>
          </p:spPr>
        </p:pic>
        <p:pic>
          <p:nvPicPr>
            <p:cNvPr id="22" name="圖片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76125" y="6457026"/>
              <a:ext cx="2503900" cy="270798"/>
            </a:xfrm>
            <a:prstGeom prst="rect">
              <a:avLst/>
            </a:prstGeom>
          </p:spPr>
        </p:pic>
      </p:grpSp>
      <p:sp>
        <p:nvSpPr>
          <p:cNvPr id="29" name="橢圓 28"/>
          <p:cNvSpPr/>
          <p:nvPr/>
        </p:nvSpPr>
        <p:spPr bwMode="auto">
          <a:xfrm>
            <a:off x="4649853" y="2881744"/>
            <a:ext cx="2151690" cy="2152073"/>
          </a:xfrm>
          <a:prstGeom prst="ellipse">
            <a:avLst/>
          </a:prstGeom>
          <a:noFill/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  <p:sp>
        <p:nvSpPr>
          <p:cNvPr id="30" name="橢圓 29"/>
          <p:cNvSpPr/>
          <p:nvPr/>
        </p:nvSpPr>
        <p:spPr bwMode="auto">
          <a:xfrm rot="724686">
            <a:off x="3098800" y="3663606"/>
            <a:ext cx="1899611" cy="2801795"/>
          </a:xfrm>
          <a:prstGeom prst="ellipse">
            <a:avLst/>
          </a:prstGeom>
          <a:noFill/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19919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新店市區──捷運步行距離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12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333" y="1285961"/>
            <a:ext cx="4647334" cy="522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83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新店市區</a:t>
            </a:r>
            <a:r>
              <a:rPr lang="zh-TW" altLang="en-US" dirty="0" smtClean="0"/>
              <a:t>─</a:t>
            </a:r>
            <a:r>
              <a:rPr lang="zh-TW" altLang="en-US" dirty="0"/>
              <a:t>─</a:t>
            </a:r>
            <a:r>
              <a:rPr lang="zh-TW" altLang="en-US" dirty="0" smtClean="0"/>
              <a:t>主要幹道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13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136" y="936338"/>
            <a:ext cx="4815724" cy="569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新店</a:t>
            </a:r>
            <a:r>
              <a:rPr lang="zh-TW" altLang="en-US" dirty="0" smtClean="0"/>
              <a:t>市區──重要建案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14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345" y="1954059"/>
            <a:ext cx="4520190" cy="363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36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新店郊區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15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084" y="1849004"/>
            <a:ext cx="4333092" cy="4320887"/>
          </a:xfrm>
          <a:prstGeom prst="rect">
            <a:avLst/>
          </a:prstGeom>
        </p:spPr>
      </p:pic>
      <p:sp>
        <p:nvSpPr>
          <p:cNvPr id="6" name="橢圓 5"/>
          <p:cNvSpPr/>
          <p:nvPr/>
        </p:nvSpPr>
        <p:spPr bwMode="auto">
          <a:xfrm>
            <a:off x="4572000" y="1849004"/>
            <a:ext cx="2059709" cy="1753178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  <p:sp>
        <p:nvSpPr>
          <p:cNvPr id="7" name="橢圓 6"/>
          <p:cNvSpPr/>
          <p:nvPr/>
        </p:nvSpPr>
        <p:spPr bwMode="auto">
          <a:xfrm>
            <a:off x="4978400" y="5006108"/>
            <a:ext cx="1450109" cy="1163783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2849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微軟正黑體" pitchFamily="34" charset="-120"/>
              </a:rPr>
              <a:t>三、模型分析</a:t>
            </a:r>
            <a:endParaRPr lang="zh-TW" alt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321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變數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17</a:t>
            </a:fld>
            <a:endParaRPr lang="zh-TW" altLang="en-US" dirty="0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9238360"/>
              </p:ext>
            </p:extLst>
          </p:nvPr>
        </p:nvGraphicFramePr>
        <p:xfrm>
          <a:off x="457199" y="1136076"/>
          <a:ext cx="8077200" cy="3583908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2263089">
                  <a:extLst>
                    <a:ext uri="{9D8B030D-6E8A-4147-A177-3AD203B41FA5}">
                      <a16:colId xmlns:a16="http://schemas.microsoft.com/office/drawing/2014/main" val="1915389298"/>
                    </a:ext>
                  </a:extLst>
                </a:gridCol>
                <a:gridCol w="2447079">
                  <a:extLst>
                    <a:ext uri="{9D8B030D-6E8A-4147-A177-3AD203B41FA5}">
                      <a16:colId xmlns:a16="http://schemas.microsoft.com/office/drawing/2014/main" val="842970048"/>
                    </a:ext>
                  </a:extLst>
                </a:gridCol>
                <a:gridCol w="1122344">
                  <a:extLst>
                    <a:ext uri="{9D8B030D-6E8A-4147-A177-3AD203B41FA5}">
                      <a16:colId xmlns:a16="http://schemas.microsoft.com/office/drawing/2014/main" val="442908185"/>
                    </a:ext>
                  </a:extLst>
                </a:gridCol>
                <a:gridCol w="1122344">
                  <a:extLst>
                    <a:ext uri="{9D8B030D-6E8A-4147-A177-3AD203B41FA5}">
                      <a16:colId xmlns:a16="http://schemas.microsoft.com/office/drawing/2014/main" val="541932746"/>
                    </a:ext>
                  </a:extLst>
                </a:gridCol>
                <a:gridCol w="1122344">
                  <a:extLst>
                    <a:ext uri="{9D8B030D-6E8A-4147-A177-3AD203B41FA5}">
                      <a16:colId xmlns:a16="http://schemas.microsoft.com/office/drawing/2014/main" val="3665659798"/>
                    </a:ext>
                  </a:extLst>
                </a:gridCol>
              </a:tblGrid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說明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變數</a:t>
                      </a:r>
                      <a:r>
                        <a:rPr lang="en-US" sz="1400" u="none" strike="noStrike" dirty="0" smtClean="0">
                          <a:effectLst/>
                        </a:rPr>
                        <a:t>Set3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61616404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每坪價格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4397575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Age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屋齡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4756515"/>
                  </a:ext>
                </a:extLst>
              </a:tr>
              <a:tr h="44913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n_convenience_stores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便利商店數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52121635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D2MRT_new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與捷運的直線距離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0968576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0.5</a:t>
                      </a:r>
                      <a:r>
                        <a:rPr lang="zh-TW" altLang="en-US" sz="1400" u="none" strike="noStrike">
                          <a:effectLst/>
                        </a:rPr>
                        <a:t>公里內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44872077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0.5</a:t>
                      </a:r>
                      <a:r>
                        <a:rPr lang="zh-TW" altLang="en-US" sz="1400" u="none" strike="noStrike">
                          <a:effectLst/>
                        </a:rPr>
                        <a:t>至</a:t>
                      </a:r>
                      <a:r>
                        <a:rPr lang="en-US" altLang="zh-TW" sz="1400" u="none" strike="noStrike">
                          <a:effectLst/>
                        </a:rPr>
                        <a:t>1</a:t>
                      </a:r>
                      <a:r>
                        <a:rPr lang="zh-TW" altLang="en-US" sz="1400" u="none" strike="noStrike">
                          <a:effectLst/>
                        </a:rPr>
                        <a:t>公里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01748322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1</a:t>
                      </a:r>
                      <a:r>
                        <a:rPr lang="zh-TW" altLang="en-US" sz="1400" u="none" strike="noStrike">
                          <a:effectLst/>
                        </a:rPr>
                        <a:t>至</a:t>
                      </a:r>
                      <a:r>
                        <a:rPr lang="en-US" altLang="zh-TW" sz="1400" u="none" strike="noStrike">
                          <a:effectLst/>
                        </a:rPr>
                        <a:t>2</a:t>
                      </a:r>
                      <a:r>
                        <a:rPr lang="zh-TW" altLang="en-US" sz="1400" u="none" strike="noStrike">
                          <a:effectLst/>
                        </a:rPr>
                        <a:t>公里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1759781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dis_main_roads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距離主要幹道直線距離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88706858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七張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裕隆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七張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裕隆生活圈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23301946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五峰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五峰生活圈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00292727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中央新村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湯泉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中央新村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湯泉住宅區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32794561"/>
                  </a:ext>
                </a:extLst>
              </a:tr>
              <a:tr h="2682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ln_income_mean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所得平均數</a:t>
                      </a:r>
                      <a:r>
                        <a:rPr lang="en-US" altLang="zh-TW" sz="1400" u="none" strike="noStrike">
                          <a:effectLst/>
                        </a:rPr>
                        <a:t>(</a:t>
                      </a:r>
                      <a:r>
                        <a:rPr lang="zh-TW" altLang="en-US" sz="1400" u="none" strike="noStrike">
                          <a:effectLst/>
                        </a:rPr>
                        <a:t>取</a:t>
                      </a:r>
                      <a:r>
                        <a:rPr lang="en-US" altLang="zh-TW" sz="1400" u="none" strike="noStrike">
                          <a:effectLst/>
                        </a:rPr>
                        <a:t>ln)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V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83671994"/>
                  </a:ext>
                </a:extLst>
              </a:tr>
            </a:tbl>
          </a:graphicData>
        </a:graphic>
      </p:graphicFrame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8434173"/>
              </p:ext>
            </p:extLst>
          </p:nvPr>
        </p:nvGraphicFramePr>
        <p:xfrm>
          <a:off x="457199" y="5040960"/>
          <a:ext cx="8077199" cy="1452203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3611558">
                  <a:extLst>
                    <a:ext uri="{9D8B030D-6E8A-4147-A177-3AD203B41FA5}">
                      <a16:colId xmlns:a16="http://schemas.microsoft.com/office/drawing/2014/main" val="1466252484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val="473651495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val="3447142832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val="548801"/>
                    </a:ext>
                  </a:extLst>
                </a:gridCol>
              </a:tblGrid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變數</a:t>
                      </a:r>
                      <a:r>
                        <a:rPr lang="en-US" sz="1400" b="1" u="none" strike="noStrike" dirty="0" smtClean="0">
                          <a:solidFill>
                            <a:srgbClr val="FF0000"/>
                          </a:solidFill>
                          <a:effectLst/>
                        </a:rPr>
                        <a:t>Set3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12542782"/>
                  </a:ext>
                </a:extLst>
              </a:tr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LinearRegression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0.593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0.653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0.695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92861133"/>
                  </a:ext>
                </a:extLst>
              </a:tr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DecisionTreeRegressor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0.596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0.557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0.722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53645999"/>
                  </a:ext>
                </a:extLst>
              </a:tr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RandomForestRegressor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0.696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0.732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0.756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86464236"/>
                  </a:ext>
                </a:extLst>
              </a:tr>
              <a:tr h="43730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GradientBoostingRegressor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0.681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0.711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0.732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35407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768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模型</a:t>
            </a:r>
            <a:endParaRPr lang="zh-TW" altLang="en-US" dirty="0"/>
          </a:p>
        </p:txBody>
      </p:sp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5436592"/>
              </p:ext>
            </p:extLst>
          </p:nvPr>
        </p:nvGraphicFramePr>
        <p:xfrm>
          <a:off x="457200" y="2133599"/>
          <a:ext cx="8077200" cy="3035604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3611559">
                  <a:extLst>
                    <a:ext uri="{9D8B030D-6E8A-4147-A177-3AD203B41FA5}">
                      <a16:colId xmlns:a16="http://schemas.microsoft.com/office/drawing/2014/main" val="3383990313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val="150751618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val="1211091569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val="995570669"/>
                    </a:ext>
                  </a:extLst>
                </a:gridCol>
              </a:tblGrid>
              <a:tr h="384540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　</a:t>
                      </a:r>
                      <a:endParaRPr lang="zh-TW" alt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MAE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MSE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R2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09820831"/>
                  </a:ext>
                </a:extLst>
              </a:tr>
              <a:tr h="66276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LinearRegression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   </a:t>
                      </a:r>
                      <a:r>
                        <a:rPr lang="en-US" altLang="zh-TW" sz="1600" u="none" strike="noStrike">
                          <a:effectLst/>
                        </a:rPr>
                        <a:t>5.225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</a:t>
                      </a:r>
                      <a:r>
                        <a:rPr lang="en-US" altLang="zh-TW" sz="1600" u="none" strike="noStrike">
                          <a:effectLst/>
                        </a:rPr>
                        <a:t>50.824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   </a:t>
                      </a:r>
                      <a:r>
                        <a:rPr lang="en-US" altLang="zh-TW" sz="1600" u="none" strike="noStrike">
                          <a:effectLst/>
                        </a:rPr>
                        <a:t>0.695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85552071"/>
                  </a:ext>
                </a:extLst>
              </a:tr>
              <a:tr h="66276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DecisionTreeRegressor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   </a:t>
                      </a:r>
                      <a:r>
                        <a:rPr lang="en-US" altLang="zh-TW" sz="1600" u="none" strike="noStrike">
                          <a:effectLst/>
                        </a:rPr>
                        <a:t>5.026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</a:t>
                      </a:r>
                      <a:r>
                        <a:rPr lang="en-US" altLang="zh-TW" sz="1600" u="none" strike="noStrike">
                          <a:effectLst/>
                        </a:rPr>
                        <a:t>46.022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   </a:t>
                      </a:r>
                      <a:r>
                        <a:rPr lang="en-US" altLang="zh-TW" sz="1600" u="none" strike="noStrike">
                          <a:effectLst/>
                        </a:rPr>
                        <a:t>0.721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91525824"/>
                  </a:ext>
                </a:extLst>
              </a:tr>
              <a:tr h="66276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 err="1">
                          <a:solidFill>
                            <a:srgbClr val="FF0000"/>
                          </a:solidFill>
                          <a:effectLst/>
                        </a:rPr>
                        <a:t>RandomForestRegressor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   </a:t>
                      </a:r>
                      <a:r>
                        <a:rPr lang="en-US" altLang="zh-TW" sz="1600" u="none" strike="noStrike">
                          <a:effectLst/>
                        </a:rPr>
                        <a:t>4.590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</a:t>
                      </a:r>
                      <a:r>
                        <a:rPr lang="en-US" altLang="zh-TW" sz="1600" u="none" strike="noStrike">
                          <a:effectLst/>
                        </a:rPr>
                        <a:t>40.177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   </a:t>
                      </a:r>
                      <a:r>
                        <a:rPr lang="en-US" altLang="zh-TW" sz="1600" u="none" strike="noStrike">
                          <a:effectLst/>
                        </a:rPr>
                        <a:t>0.756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73336164"/>
                  </a:ext>
                </a:extLst>
              </a:tr>
              <a:tr h="66276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GradientBoostingRegressor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   </a:t>
                      </a:r>
                      <a:r>
                        <a:rPr lang="en-US" altLang="zh-TW" sz="1600" u="none" strike="noStrike">
                          <a:effectLst/>
                        </a:rPr>
                        <a:t>4.774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</a:t>
                      </a:r>
                      <a:r>
                        <a:rPr lang="en-US" altLang="zh-TW" sz="1600" u="none" strike="noStrike">
                          <a:effectLst/>
                        </a:rPr>
                        <a:t>44.095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effectLst/>
                        </a:rPr>
                        <a:t>0.732 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895230"/>
                  </a:ext>
                </a:extLst>
              </a:tr>
            </a:tbl>
          </a:graphicData>
        </a:graphic>
      </p:graphicFrame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75574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5766826"/>
              </p:ext>
            </p:extLst>
          </p:nvPr>
        </p:nvGraphicFramePr>
        <p:xfrm>
          <a:off x="457201" y="1958110"/>
          <a:ext cx="8229599" cy="2372014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3679700">
                  <a:extLst>
                    <a:ext uri="{9D8B030D-6E8A-4147-A177-3AD203B41FA5}">
                      <a16:colId xmlns:a16="http://schemas.microsoft.com/office/drawing/2014/main" val="1115606540"/>
                    </a:ext>
                  </a:extLst>
                </a:gridCol>
                <a:gridCol w="1516633">
                  <a:extLst>
                    <a:ext uri="{9D8B030D-6E8A-4147-A177-3AD203B41FA5}">
                      <a16:colId xmlns:a16="http://schemas.microsoft.com/office/drawing/2014/main" val="2508107303"/>
                    </a:ext>
                  </a:extLst>
                </a:gridCol>
                <a:gridCol w="1516633">
                  <a:extLst>
                    <a:ext uri="{9D8B030D-6E8A-4147-A177-3AD203B41FA5}">
                      <a16:colId xmlns:a16="http://schemas.microsoft.com/office/drawing/2014/main" val="2592755790"/>
                    </a:ext>
                  </a:extLst>
                </a:gridCol>
                <a:gridCol w="1516633">
                  <a:extLst>
                    <a:ext uri="{9D8B030D-6E8A-4147-A177-3AD203B41FA5}">
                      <a16:colId xmlns:a16="http://schemas.microsoft.com/office/drawing/2014/main" val="3966649915"/>
                    </a:ext>
                  </a:extLst>
                </a:gridCol>
              </a:tblGrid>
              <a:tr h="6156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Test Data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MAE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MSE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96883171"/>
                  </a:ext>
                </a:extLst>
              </a:tr>
              <a:tr h="6156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RandomForestRegressor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>
                          <a:effectLst/>
                        </a:rPr>
                        <a:t>5.434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>
                          <a:effectLst/>
                        </a:rPr>
                        <a:t>59.231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>
                          <a:effectLst/>
                        </a:rPr>
                        <a:t>0.655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2375096"/>
                  </a:ext>
                </a:extLst>
              </a:tr>
              <a:tr h="11407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RandomForestRegressor(</a:t>
                      </a:r>
                      <a:r>
                        <a:rPr lang="zh-TW" altLang="en-US" sz="1600" u="none" strike="noStrike">
                          <a:effectLst/>
                        </a:rPr>
                        <a:t>參數調整後</a:t>
                      </a:r>
                      <a:r>
                        <a:rPr lang="en-US" altLang="zh-TW" sz="1600" u="none" strike="noStrike">
                          <a:effectLst/>
                        </a:rPr>
                        <a:t>)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>
                          <a:effectLst/>
                        </a:rPr>
                        <a:t>4.882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>
                          <a:effectLst/>
                        </a:rPr>
                        <a:t>51.435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 dirty="0">
                          <a:effectLst/>
                        </a:rPr>
                        <a:t>0.7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92054419"/>
                  </a:ext>
                </a:extLst>
              </a:tr>
            </a:tbl>
          </a:graphicData>
        </a:graphic>
      </p:graphicFrame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572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2034711" y="1373965"/>
            <a:ext cx="2998068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總體環境概況    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P.3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新店房價</a:t>
            </a:r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4" name="弧形 3"/>
          <p:cNvSpPr/>
          <p:nvPr/>
        </p:nvSpPr>
        <p:spPr bwMode="auto">
          <a:xfrm>
            <a:off x="-241061" y="1340803"/>
            <a:ext cx="2674962" cy="5089115"/>
          </a:xfrm>
          <a:prstGeom prst="arc">
            <a:avLst>
              <a:gd name="adj1" fmla="val 16398997"/>
              <a:gd name="adj2" fmla="val 5276864"/>
            </a:avLst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橢圓 7"/>
          <p:cNvSpPr/>
          <p:nvPr/>
        </p:nvSpPr>
        <p:spPr bwMode="auto">
          <a:xfrm>
            <a:off x="1548510" y="1320421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一</a:t>
            </a:r>
            <a:endParaRPr lang="en-US" altLang="zh-TW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2281284" y="2439725"/>
            <a:ext cx="3173144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消費市場概況     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P.21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       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2" name="橢圓 21"/>
          <p:cNvSpPr/>
          <p:nvPr/>
        </p:nvSpPr>
        <p:spPr bwMode="auto">
          <a:xfrm>
            <a:off x="1795083" y="2386181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二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3" name="圓角矩形 22"/>
          <p:cNvSpPr/>
          <p:nvPr/>
        </p:nvSpPr>
        <p:spPr>
          <a:xfrm>
            <a:off x="2419754" y="3511512"/>
            <a:ext cx="3453795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零售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通路發展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趨勢 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P.52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    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4" name="橢圓 23"/>
          <p:cNvSpPr/>
          <p:nvPr/>
        </p:nvSpPr>
        <p:spPr bwMode="auto">
          <a:xfrm>
            <a:off x="1933553" y="3457968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三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5" name="圓角矩形 24"/>
          <p:cNvSpPr/>
          <p:nvPr/>
        </p:nvSpPr>
        <p:spPr>
          <a:xfrm>
            <a:off x="2281284" y="4573177"/>
            <a:ext cx="3173144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競品與新興產業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P.102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6" name="橢圓 25"/>
          <p:cNvSpPr/>
          <p:nvPr/>
        </p:nvSpPr>
        <p:spPr bwMode="auto">
          <a:xfrm>
            <a:off x="1795083" y="4519633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tabLst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四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7" name="圓角矩形 26"/>
          <p:cNvSpPr/>
          <p:nvPr/>
        </p:nvSpPr>
        <p:spPr>
          <a:xfrm>
            <a:off x="1933553" y="5614351"/>
            <a:ext cx="3129766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流行趨勢與動態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P.130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8" name="橢圓 27"/>
          <p:cNvSpPr/>
          <p:nvPr/>
        </p:nvSpPr>
        <p:spPr bwMode="auto">
          <a:xfrm>
            <a:off x="1447352" y="5560807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tabLst/>
            </a:pPr>
            <a:r>
              <a:rPr kumimoji="0" lang="zh-TW" altLang="en-US" sz="2400" b="1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rPr>
              <a:t>五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04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itchFamily="34" charset="-120"/>
              </a:rPr>
              <a:t>四</a:t>
            </a:r>
            <a:r>
              <a:rPr lang="zh-TW" altLang="en-US" dirty="0" smtClean="0">
                <a:latin typeface="微軟正黑體" pitchFamily="34" charset="-120"/>
              </a:rPr>
              <a:t>、結論與展望</a:t>
            </a:r>
            <a:endParaRPr lang="zh-TW" alt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7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結論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zh-TW" altLang="en-US" dirty="0" smtClean="0"/>
              <a:t>展望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itchFamily="34" charset="-120"/>
              </a:rPr>
              <a:t>結論與展望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95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一</a:t>
            </a:r>
            <a:r>
              <a:rPr lang="zh-TW" altLang="en-US" dirty="0" smtClean="0"/>
              <a:t>、資料說明與</a:t>
            </a:r>
            <a:r>
              <a:rPr lang="zh-TW" altLang="en-US" dirty="0"/>
              <a:t>探索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7137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1800" dirty="0" smtClean="0"/>
              <a:t>名稱：</a:t>
            </a:r>
            <a:r>
              <a:rPr lang="en-US" altLang="zh-TW" sz="1800" dirty="0"/>
              <a:t>Real estate valuation data </a:t>
            </a:r>
            <a:r>
              <a:rPr lang="en-US" altLang="zh-TW" sz="1800" dirty="0" smtClean="0"/>
              <a:t>set</a:t>
            </a:r>
          </a:p>
          <a:p>
            <a:r>
              <a:rPr lang="zh-TW" altLang="en-US" sz="1800" dirty="0" smtClean="0"/>
              <a:t>來源：</a:t>
            </a:r>
            <a:r>
              <a:rPr lang="en-US" altLang="zh-TW" sz="1800" dirty="0"/>
              <a:t>UCI Machine Learning Repository</a:t>
            </a:r>
            <a:r>
              <a:rPr lang="zh-TW" altLang="en-US" sz="1800" dirty="0" smtClean="0"/>
              <a:t>，</a:t>
            </a:r>
            <a:r>
              <a:rPr lang="en-US" altLang="zh-TW" sz="1800" dirty="0" smtClean="0"/>
              <a:t>	</a:t>
            </a:r>
            <a:r>
              <a:rPr lang="en-US" altLang="zh-TW" sz="1800" dirty="0" smtClean="0"/>
              <a:t>https</a:t>
            </a:r>
            <a:r>
              <a:rPr lang="en-US" altLang="zh-TW" sz="1800" dirty="0"/>
              <a:t>://</a:t>
            </a:r>
            <a:r>
              <a:rPr lang="en-US" altLang="zh-TW" sz="1800" dirty="0" smtClean="0"/>
              <a:t>archive.ics.uci.edu/ml/datasets/Real+estate+valuation+data+set</a:t>
            </a:r>
          </a:p>
          <a:p>
            <a:r>
              <a:rPr lang="zh-TW" altLang="en-US" sz="1800" dirty="0" smtClean="0"/>
              <a:t>樣本數：</a:t>
            </a:r>
            <a:r>
              <a:rPr lang="en-US" altLang="zh-TW" sz="1800" dirty="0" smtClean="0"/>
              <a:t>414</a:t>
            </a:r>
          </a:p>
          <a:p>
            <a:r>
              <a:rPr lang="zh-TW" altLang="en-US" sz="1800" dirty="0" smtClean="0"/>
              <a:t>敘述性統計</a:t>
            </a:r>
            <a:endParaRPr lang="en-US" altLang="zh-TW" sz="1800" dirty="0" smtClean="0"/>
          </a:p>
          <a:p>
            <a:pPr marL="0" indent="0">
              <a:buNone/>
            </a:pPr>
            <a:endParaRPr lang="en-US" altLang="zh-TW" sz="1800" dirty="0"/>
          </a:p>
          <a:p>
            <a:endParaRPr lang="zh-TW" altLang="en-US" sz="18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主要資料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4</a:t>
            </a:fld>
            <a:endParaRPr lang="zh-TW" altLang="en-US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296146"/>
              </p:ext>
            </p:extLst>
          </p:nvPr>
        </p:nvGraphicFramePr>
        <p:xfrm>
          <a:off x="520700" y="3142675"/>
          <a:ext cx="8013700" cy="2399142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3365523706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3785249854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2679594446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3922854258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3535107471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958460935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2100618975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2766638964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3999020649"/>
                    </a:ext>
                  </a:extLst>
                </a:gridCol>
              </a:tblGrid>
              <a:tr h="26570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u="none" strike="noStrike" dirty="0">
                          <a:effectLst/>
                        </a:rPr>
                        <a:t>變數</a:t>
                      </a:r>
                      <a:endParaRPr lang="zh-TW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u="none" strike="noStrike" dirty="0">
                          <a:effectLst/>
                        </a:rPr>
                        <a:t>說明</a:t>
                      </a:r>
                      <a:endParaRPr lang="zh-TW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u="none" strike="noStrike" dirty="0">
                          <a:effectLst/>
                        </a:rPr>
                        <a:t>平均數</a:t>
                      </a:r>
                      <a:endParaRPr lang="zh-TW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u="none" strike="noStrike" dirty="0">
                          <a:effectLst/>
                        </a:rPr>
                        <a:t>標準差</a:t>
                      </a:r>
                      <a:endParaRPr lang="zh-TW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</a:rPr>
                        <a:t>min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1" u="none" strike="noStrike" dirty="0">
                          <a:effectLst/>
                        </a:rPr>
                        <a:t>25%</a:t>
                      </a:r>
                      <a:endParaRPr lang="en-US" altLang="zh-TW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1" u="none" strike="noStrike" dirty="0">
                          <a:effectLst/>
                        </a:rPr>
                        <a:t>50%</a:t>
                      </a:r>
                      <a:endParaRPr lang="en-US" altLang="zh-TW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1" u="none" strike="noStrike" dirty="0">
                          <a:effectLst/>
                        </a:rPr>
                        <a:t>75%</a:t>
                      </a:r>
                      <a:endParaRPr lang="en-US" altLang="zh-TW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</a:rPr>
                        <a:t>max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20919174"/>
                  </a:ext>
                </a:extLst>
              </a:tr>
              <a:tr h="26570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No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u="none" strike="noStrike">
                          <a:effectLst/>
                        </a:rPr>
                        <a:t>編號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207.50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119.66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1.00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104.25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207.50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310.75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414.00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227154965"/>
                  </a:ext>
                </a:extLst>
              </a:tr>
              <a:tr h="26570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Trans_Date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u="none" strike="noStrike">
                          <a:effectLst/>
                        </a:rPr>
                        <a:t>交易月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2,013.15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0.28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2,012.67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2,012.92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2,013.17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2,013.42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2,013.58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80224063"/>
                  </a:ext>
                </a:extLst>
              </a:tr>
              <a:tr h="26570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u="none" strike="noStrike">
                          <a:effectLst/>
                        </a:rPr>
                        <a:t>屋齡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17.71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11.39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0.00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9.03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16.10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28.15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43.80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83239869"/>
                  </a:ext>
                </a:extLst>
              </a:tr>
              <a:tr h="26570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D2MRT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u="none" strike="noStrike">
                          <a:effectLst/>
                        </a:rPr>
                        <a:t>與捷運站距離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1,083.89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1,262.11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23.38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289.32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492.23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1,454.28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6,488.02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72333882"/>
                  </a:ext>
                </a:extLst>
              </a:tr>
              <a:tr h="26570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n_convenience_stores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u="none" strike="noStrike">
                          <a:effectLst/>
                        </a:rPr>
                        <a:t>便利商店數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4.09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2.95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0.00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1.00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4.00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6.00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10.00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0142929"/>
                  </a:ext>
                </a:extLst>
              </a:tr>
              <a:tr h="26570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lat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u="none" strike="noStrike" dirty="0">
                          <a:effectLst/>
                        </a:rPr>
                        <a:t>緯度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24.97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0.01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24.93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24.96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24.97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24.98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25.01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68937851"/>
                  </a:ext>
                </a:extLst>
              </a:tr>
              <a:tr h="26570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lon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u="none" strike="noStrike">
                          <a:effectLst/>
                        </a:rPr>
                        <a:t>經度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121.53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0.02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121.47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121.53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121.54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121.54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121.57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54076410"/>
                  </a:ext>
                </a:extLst>
              </a:tr>
              <a:tr h="27351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Y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每坪價格</a:t>
                      </a:r>
                      <a:endParaRPr lang="zh-TW" alt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37.98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13.61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7.60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27.70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38.45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>
                          <a:effectLst/>
                        </a:rPr>
                        <a:t>46.60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200" u="none" strike="noStrike" dirty="0">
                          <a:effectLst/>
                        </a:rPr>
                        <a:t>117.50 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426283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148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199" y="1187450"/>
            <a:ext cx="3033249" cy="5213350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5</a:t>
            </a:fld>
            <a:endParaRPr lang="zh-TW" altLang="en-US"/>
          </a:p>
        </p:txBody>
      </p:sp>
      <p:grpSp>
        <p:nvGrpSpPr>
          <p:cNvPr id="12" name="群組 11"/>
          <p:cNvGrpSpPr/>
          <p:nvPr/>
        </p:nvGrpSpPr>
        <p:grpSpPr>
          <a:xfrm>
            <a:off x="3567624" y="1118177"/>
            <a:ext cx="5387030" cy="5351895"/>
            <a:chOff x="2230582" y="1307783"/>
            <a:chExt cx="5387030" cy="5351895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30582" y="1307783"/>
              <a:ext cx="2548598" cy="1800000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16118" y="3120167"/>
              <a:ext cx="2377525" cy="1800000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93433" y="3120167"/>
              <a:ext cx="2361468" cy="1800000"/>
            </a:xfrm>
            <a:prstGeom prst="rect">
              <a:avLst/>
            </a:prstGeom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 rotWithShape="1">
            <a:blip r:embed="rId5"/>
            <a:srcRect b="5017"/>
            <a:stretch/>
          </p:blipFill>
          <p:spPr>
            <a:xfrm>
              <a:off x="5147210" y="4950000"/>
              <a:ext cx="2253913" cy="1709678"/>
            </a:xfrm>
            <a:prstGeom prst="rect">
              <a:avLst/>
            </a:prstGeom>
          </p:spPr>
        </p:pic>
        <p:pic>
          <p:nvPicPr>
            <p:cNvPr id="10" name="圖片 9"/>
            <p:cNvPicPr>
              <a:picLocks noChangeAspect="1"/>
            </p:cNvPicPr>
            <p:nvPr/>
          </p:nvPicPr>
          <p:blipFill rotWithShape="1">
            <a:blip r:embed="rId6"/>
            <a:srcRect b="5017"/>
            <a:stretch/>
          </p:blipFill>
          <p:spPr>
            <a:xfrm>
              <a:off x="2316118" y="4950000"/>
              <a:ext cx="2368212" cy="1709678"/>
            </a:xfrm>
            <a:prstGeom prst="rect">
              <a:avLst/>
            </a:prstGeom>
          </p:spPr>
        </p:pic>
        <p:pic>
          <p:nvPicPr>
            <p:cNvPr id="11" name="圖片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30719" y="1320167"/>
              <a:ext cx="2686893" cy="18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957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187450"/>
            <a:ext cx="2801268" cy="5213350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6</a:t>
            </a:fld>
            <a:endParaRPr lang="zh-TW" altLang="en-US"/>
          </a:p>
        </p:txBody>
      </p:sp>
      <p:grpSp>
        <p:nvGrpSpPr>
          <p:cNvPr id="10" name="群組 9"/>
          <p:cNvGrpSpPr/>
          <p:nvPr/>
        </p:nvGrpSpPr>
        <p:grpSpPr>
          <a:xfrm>
            <a:off x="3306617" y="1187450"/>
            <a:ext cx="5708074" cy="5213350"/>
            <a:chOff x="3442415" y="1523000"/>
            <a:chExt cx="5221294" cy="4498750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7493" y="1523000"/>
              <a:ext cx="2319472" cy="2340000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42415" y="1534600"/>
              <a:ext cx="2259169" cy="2340000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42415" y="4221750"/>
              <a:ext cx="2611035" cy="1800000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97493" y="4221750"/>
              <a:ext cx="2566216" cy="18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16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187450"/>
            <a:ext cx="3124261" cy="521335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7</a:t>
            </a:fld>
            <a:endParaRPr lang="zh-TW" altLang="en-US"/>
          </a:p>
        </p:txBody>
      </p:sp>
      <p:grpSp>
        <p:nvGrpSpPr>
          <p:cNvPr id="11" name="群組 10"/>
          <p:cNvGrpSpPr/>
          <p:nvPr/>
        </p:nvGrpSpPr>
        <p:grpSpPr>
          <a:xfrm>
            <a:off x="2096654" y="1463350"/>
            <a:ext cx="4941455" cy="4780050"/>
            <a:chOff x="2096654" y="1463350"/>
            <a:chExt cx="4941455" cy="4780050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96654" y="1463350"/>
              <a:ext cx="4941455" cy="4780050"/>
            </a:xfrm>
            <a:prstGeom prst="rect">
              <a:avLst/>
            </a:prstGeom>
          </p:spPr>
        </p:pic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81814" y="1463350"/>
              <a:ext cx="2456295" cy="2791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693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8</a:t>
            </a:fld>
            <a:endParaRPr lang="zh-TW" altLang="en-US"/>
          </a:p>
        </p:txBody>
      </p:sp>
      <p:grpSp>
        <p:nvGrpSpPr>
          <p:cNvPr id="10" name="群組 9"/>
          <p:cNvGrpSpPr/>
          <p:nvPr/>
        </p:nvGrpSpPr>
        <p:grpSpPr>
          <a:xfrm>
            <a:off x="1874896" y="1592502"/>
            <a:ext cx="4976033" cy="4558916"/>
            <a:chOff x="1874896" y="1592502"/>
            <a:chExt cx="4976033" cy="4558916"/>
          </a:xfrm>
        </p:grpSpPr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74896" y="1592502"/>
              <a:ext cx="4976033" cy="4558916"/>
            </a:xfrm>
            <a:prstGeom prst="rect">
              <a:avLst/>
            </a:prstGeom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4350327" y="1592502"/>
              <a:ext cx="2500602" cy="2496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740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捷運站、捷運路線</a:t>
            </a:r>
            <a:endParaRPr lang="en-US" altLang="zh-TW" dirty="0" smtClean="0"/>
          </a:p>
          <a:p>
            <a:r>
              <a:rPr lang="zh-TW" altLang="en-US" dirty="0" smtClean="0"/>
              <a:t>街道資料</a:t>
            </a:r>
            <a:endParaRPr lang="en-US" altLang="zh-TW" dirty="0" smtClean="0"/>
          </a:p>
          <a:p>
            <a:r>
              <a:rPr lang="zh-TW" altLang="en-US" dirty="0" smtClean="0"/>
              <a:t>財政部</a:t>
            </a:r>
            <a:r>
              <a:rPr lang="en-US" altLang="zh-TW" dirty="0" smtClean="0"/>
              <a:t>2012</a:t>
            </a:r>
            <a:r>
              <a:rPr lang="zh-TW" altLang="en-US" dirty="0" smtClean="0"/>
              <a:t>年村里所得資料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額外輔助資料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158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Level">
  <a:themeElements>
    <a:clrScheme name="Level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CRM temp_v1803_Calibri+正黑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光面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Level">
  <a:themeElements>
    <a:clrScheme name="沉穩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Level">
      <a:majorFont>
        <a:latin typeface="Arial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8575" cap="flat" cmpd="sng" algn="ctr">
          <a:solidFill>
            <a:schemeClr val="accent2">
              <a:lumMod val="50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1" i="0" u="none" strike="noStrike" cap="none" normalizeH="0" baseline="0" dirty="0" smtClean="0">
            <a:ln>
              <a:noFill/>
            </a:ln>
            <a:effectLst/>
            <a:latin typeface="Calibri" pitchFamily="34" charset="0"/>
            <a:ea typeface="微軟正黑體" pitchFamily="34" charset="-120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arrow"/>
          <a:tailEnd type="arrow"/>
        </a:ln>
        <a:effectLst/>
      </a:spPr>
      <a:bodyPr/>
      <a:lstStyle/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7_Level">
  <a:themeElements>
    <a:clrScheme name="Level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CRM temp_v1803_Calibri+正黑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光面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34489</TotalTime>
  <Words>521</Words>
  <Application>Microsoft Office PowerPoint</Application>
  <PresentationFormat>如螢幕大小 (4:3)</PresentationFormat>
  <Paragraphs>249</Paragraphs>
  <Slides>21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21</vt:i4>
      </vt:variant>
    </vt:vector>
  </HeadingPairs>
  <TitlesOfParts>
    <vt:vector size="31" baseType="lpstr">
      <vt:lpstr>微軟正黑體</vt:lpstr>
      <vt:lpstr>新細明體</vt:lpstr>
      <vt:lpstr>Arial</vt:lpstr>
      <vt:lpstr>Calibri</vt:lpstr>
      <vt:lpstr>Times New Roman</vt:lpstr>
      <vt:lpstr>Verdana</vt:lpstr>
      <vt:lpstr>Wingdings</vt:lpstr>
      <vt:lpstr>2_Level</vt:lpstr>
      <vt:lpstr>1_Level</vt:lpstr>
      <vt:lpstr>7_Level</vt:lpstr>
      <vt:lpstr>新店房價</vt:lpstr>
      <vt:lpstr>新店房價Outline</vt:lpstr>
      <vt:lpstr>一、資料說明與探索</vt:lpstr>
      <vt:lpstr>主要資料</vt:lpstr>
      <vt:lpstr>PowerPoint 簡報</vt:lpstr>
      <vt:lpstr>PowerPoint 簡報</vt:lpstr>
      <vt:lpstr>PowerPoint 簡報</vt:lpstr>
      <vt:lpstr>PowerPoint 簡報</vt:lpstr>
      <vt:lpstr>額外輔助資料</vt:lpstr>
      <vt:lpstr>二、GIS分析與新店概述</vt:lpstr>
      <vt:lpstr>新店概述</vt:lpstr>
      <vt:lpstr>新店市區──捷運步行距離</vt:lpstr>
      <vt:lpstr>新店市區──主要幹道</vt:lpstr>
      <vt:lpstr>新店市區──重要建案</vt:lpstr>
      <vt:lpstr>新店郊區</vt:lpstr>
      <vt:lpstr>三、模型分析</vt:lpstr>
      <vt:lpstr>變數</vt:lpstr>
      <vt:lpstr>模型</vt:lpstr>
      <vt:lpstr>PowerPoint 簡報</vt:lpstr>
      <vt:lpstr>四、結論與展望</vt:lpstr>
      <vt:lpstr>結論與展望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</dc:title>
  <dc:creator>Scylla.Tsai_蔡依玲</dc:creator>
  <cp:lastModifiedBy>佳綸 施</cp:lastModifiedBy>
  <cp:revision>2256</cp:revision>
  <cp:lastPrinted>2017-11-22T08:45:04Z</cp:lastPrinted>
  <dcterms:created xsi:type="dcterms:W3CDTF">2017-09-12T01:21:17Z</dcterms:created>
  <dcterms:modified xsi:type="dcterms:W3CDTF">2021-05-16T16:31:14Z</dcterms:modified>
</cp:coreProperties>
</file>

<file path=docProps/thumbnail.jpeg>
</file>